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650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51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767691"/>
    <a:srgbClr val="DA1C1C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58" d="100"/>
          <a:sy n="58" d="100"/>
        </p:scale>
        <p:origin x="96" y="13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2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07288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267787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652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103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56980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503970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44483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78535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85715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28188" y="3936637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18337" y="3563182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marL="712788" lvl="1" indent="-350838"/>
            <a:r>
              <a:rPr lang="en-US" dirty="0"/>
              <a:t>What is a Method? Why Use Methods?</a:t>
            </a:r>
          </a:p>
          <a:p>
            <a:pPr marL="712788" lvl="1" indent="-350838"/>
            <a:r>
              <a:rPr lang="en-US" dirty="0"/>
              <a:t>Declaring and Invoking Methods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int age = </a:t>
            </a:r>
            <a:r>
              <a:rPr lang="en-US" sz="2800" dirty="0" err="1"/>
              <a:t>int.Parse</a:t>
            </a:r>
            <a:r>
              <a:rPr lang="en-US" sz="2800" dirty="0"/>
              <a:t>(Console.ReadLine());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5612" y="4191000"/>
            <a:ext cx="322460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TODO: add to judge!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/>
              <a:t>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/>
              <a:t>(double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/>
              <a:t>, 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/>
              <a:t>)</a:t>
            </a:r>
            <a:endParaRPr lang="en-US" sz="2200" dirty="0"/>
          </a:p>
          <a:p>
            <a:r>
              <a:rPr lang="en-US" sz="2200"/>
              <a:t>{</a:t>
            </a:r>
            <a:endParaRPr lang="en-US" sz="2200" dirty="0"/>
          </a:p>
          <a:p>
            <a:r>
              <a:rPr lang="en-US" sz="2200"/>
              <a:t>  return width * height / 2;</a:t>
            </a:r>
            <a:endParaRPr lang="en-US" sz="2200" dirty="0"/>
          </a:p>
          <a:p>
            <a:r>
              <a:rPr lang="en-US" sz="2200"/>
              <a:t>}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void Main()</a:t>
            </a:r>
          </a:p>
          <a:p>
            <a:r>
              <a:rPr lang="en-US" sz="2200"/>
              <a:t>{</a:t>
            </a:r>
            <a:endParaRPr lang="en-US" sz="2200" dirty="0"/>
          </a:p>
          <a:p>
            <a:r>
              <a:rPr lang="en-US" sz="2200"/>
              <a:t>  double width = double.Parse(Console.ReadLine());</a:t>
            </a:r>
            <a:endParaRPr lang="en-US" sz="2200" dirty="0"/>
          </a:p>
          <a:p>
            <a:r>
              <a:rPr lang="en-US" sz="2200"/>
              <a:t>  double height = double.Parse(Console.ReadLine());</a:t>
            </a:r>
            <a:endParaRPr lang="en-US" sz="2200" dirty="0"/>
          </a:p>
          <a:p>
            <a:r>
              <a:rPr lang="en-US" sz="2200"/>
              <a:t>  Console.WriteLine(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/>
              <a:t>(width, height));</a:t>
            </a:r>
            <a:endParaRPr lang="en-US" sz="2200" dirty="0"/>
          </a:p>
          <a:p>
            <a:r>
              <a:rPr lang="en-US" sz="2200"/>
              <a:t>}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extended-softuni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379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171796"/>
            <a:ext cx="1043940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static </a:t>
            </a:r>
            <a:r>
              <a:rPr lang="en-US" sz="2600"/>
              <a:t>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RaiseToPower</a:t>
            </a:r>
            <a:r>
              <a:rPr lang="en-US" sz="2600"/>
              <a:t>(double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/>
              <a:t>, int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/>
              <a:t>)</a:t>
            </a:r>
            <a:endParaRPr lang="en-US" sz="2600" dirty="0"/>
          </a:p>
          <a:p>
            <a:r>
              <a:rPr lang="en-US" sz="2600"/>
              <a:t>{</a:t>
            </a:r>
            <a:endParaRPr lang="en-US" sz="2600" dirty="0"/>
          </a:p>
          <a:p>
            <a:r>
              <a:rPr lang="en-US" sz="2600"/>
              <a:t>  double result = 1;</a:t>
            </a:r>
            <a:endParaRPr lang="en-US" sz="2600" dirty="0"/>
          </a:p>
          <a:p>
            <a:r>
              <a:rPr lang="en-US" sz="2600"/>
              <a:t>  for (int i = 0; i &lt; power; i++)</a:t>
            </a:r>
            <a:endParaRPr lang="en-US" sz="2600" dirty="0"/>
          </a:p>
          <a:p>
            <a:r>
              <a:rPr lang="en-US" sz="2600"/>
              <a:t>    result *= number;</a:t>
            </a:r>
            <a:endParaRPr lang="en-US" sz="2600" dirty="0"/>
          </a:p>
          <a:p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/>
              <a:t> result;</a:t>
            </a:r>
            <a:endParaRPr lang="en-US" sz="2600" dirty="0"/>
          </a:p>
          <a:p>
            <a:r>
              <a:rPr lang="en-US" sz="2600"/>
              <a:t>}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75812" y="2217704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80612" y="2979419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776369" y="3715020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34832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5389" y="1371600"/>
            <a:ext cx="7700117" cy="2933481"/>
            <a:chOff x="1594697" y="1261768"/>
            <a:chExt cx="7700117" cy="2933481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6277294" y="1332455"/>
              <a:ext cx="3017520" cy="2792105"/>
              <a:chOff x="9845969" y="4403679"/>
              <a:chExt cx="1564686" cy="1447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697" y="1261768"/>
              <a:ext cx="4099252" cy="29334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989944"/>
            <a:ext cx="10969943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/>
              <a:t>Methods – Naming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69691" y="1362364"/>
              <a:ext cx="19528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810000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3464" y="3810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7" y="2786589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693077"/>
            <a:ext cx="2895600" cy="1098126"/>
          </a:xfrm>
          <a:prstGeom prst="wedgeRoundRectCallout">
            <a:avLst>
              <a:gd name="adj1" fmla="val -105351"/>
              <a:gd name="adj2" fmla="val -48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693080"/>
            <a:ext cx="2895600" cy="1098120"/>
          </a:xfrm>
          <a:prstGeom prst="wedgeRoundRectCallout">
            <a:avLst>
              <a:gd name="adj1" fmla="val -179737"/>
              <a:gd name="adj2" fmla="val 3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loops' and if statements' body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the "Price Change Alert"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 descr="Резултат с изображение за repair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97" y="3134046"/>
            <a:ext cx="1643271" cy="1641750"/>
          </a:xfrm>
          <a:prstGeom prst="roundRect">
            <a:avLst>
              <a:gd name="adj" fmla="val 439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od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2299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3411</Words>
  <Application>Microsoft Office PowerPoint</Application>
  <PresentationFormat>Custom</PresentationFormat>
  <Paragraphs>683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Methods, Debugging and Troubleshooting Code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Best Practices</vt:lpstr>
      <vt:lpstr>Naming Methods</vt:lpstr>
      <vt:lpstr>Naming Method Parameters</vt:lpstr>
      <vt:lpstr>Methods – Best Practices</vt:lpstr>
      <vt:lpstr>Code Structure and Code Formatting</vt:lpstr>
      <vt:lpstr>Problem: Refactor the "Price Change Alert"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2017-06-09T21:34:11Z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